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69" r:id="rId4"/>
    <p:sldId id="258" r:id="rId5"/>
    <p:sldId id="275" r:id="rId6"/>
    <p:sldId id="257" r:id="rId7"/>
    <p:sldId id="261" r:id="rId8"/>
    <p:sldId id="281" r:id="rId9"/>
    <p:sldId id="263" r:id="rId10"/>
    <p:sldId id="291" r:id="rId11"/>
    <p:sldId id="277" r:id="rId12"/>
    <p:sldId id="267" r:id="rId13"/>
    <p:sldId id="264" r:id="rId14"/>
    <p:sldId id="278" r:id="rId15"/>
    <p:sldId id="266" r:id="rId16"/>
    <p:sldId id="282" r:id="rId17"/>
    <p:sldId id="279" r:id="rId18"/>
    <p:sldId id="280" r:id="rId19"/>
    <p:sldId id="283" r:id="rId20"/>
    <p:sldId id="284" r:id="rId21"/>
    <p:sldId id="285" r:id="rId22"/>
    <p:sldId id="292" r:id="rId23"/>
    <p:sldId id="293" r:id="rId24"/>
    <p:sldId id="296" r:id="rId25"/>
    <p:sldId id="294" r:id="rId26"/>
    <p:sldId id="295" r:id="rId27"/>
    <p:sldId id="260" r:id="rId28"/>
    <p:sldId id="286" r:id="rId29"/>
    <p:sldId id="259" r:id="rId30"/>
    <p:sldId id="287" r:id="rId31"/>
    <p:sldId id="288" r:id="rId32"/>
    <p:sldId id="289" r:id="rId33"/>
    <p:sldId id="290" r:id="rId34"/>
    <p:sldId id="271" r:id="rId35"/>
    <p:sldId id="270" r:id="rId36"/>
    <p:sldId id="272" r:id="rId37"/>
    <p:sldId id="297" r:id="rId38"/>
    <p:sldId id="265" r:id="rId39"/>
    <p:sldId id="27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88B13DE-91EE-44BD-930A-5C16C5CD44A2}" type="datetimeFigureOut">
              <a:rPr lang="en-GB" smtClean="0"/>
              <a:t>22/05/2014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2923637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8B13DE-91EE-44BD-930A-5C16C5CD44A2}" type="datetimeFigureOut">
              <a:rPr lang="en-GB" smtClean="0"/>
              <a:t>22/05/2014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19109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8B13DE-91EE-44BD-930A-5C16C5CD44A2}" type="datetimeFigureOut">
              <a:rPr lang="en-GB" smtClean="0"/>
              <a:t>22/05/2014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3996509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8B13DE-91EE-44BD-930A-5C16C5CD44A2}" type="datetimeFigureOut">
              <a:rPr lang="en-GB" smtClean="0"/>
              <a:t>22/05/2014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260375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8B13DE-91EE-44BD-930A-5C16C5CD44A2}" type="datetimeFigureOut">
              <a:rPr lang="en-GB" smtClean="0"/>
              <a:t>22/05/2014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195348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88B13DE-91EE-44BD-930A-5C16C5CD44A2}" type="datetimeFigureOut">
              <a:rPr lang="en-GB" smtClean="0"/>
              <a:t>22/05/2014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344398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88B13DE-91EE-44BD-930A-5C16C5CD44A2}" type="datetimeFigureOut">
              <a:rPr lang="en-GB" smtClean="0"/>
              <a:t>22/05/2014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425187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88B13DE-91EE-44BD-930A-5C16C5CD44A2}" type="datetimeFigureOut">
              <a:rPr lang="en-GB" smtClean="0"/>
              <a:t>22/05/2014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166289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B13DE-91EE-44BD-930A-5C16C5CD44A2}" type="datetimeFigureOut">
              <a:rPr lang="en-GB" smtClean="0"/>
              <a:t>22/05/2014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402202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8B13DE-91EE-44BD-930A-5C16C5CD44A2}" type="datetimeFigureOut">
              <a:rPr lang="en-GB" smtClean="0"/>
              <a:t>22/05/2014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6094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8B13DE-91EE-44BD-930A-5C16C5CD44A2}" type="datetimeFigureOut">
              <a:rPr lang="en-GB" smtClean="0"/>
              <a:t>22/05/2014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FF949A-0039-4717-B1A6-1FC5D4A552AE}" type="slidenum">
              <a:rPr lang="en-GB" smtClean="0"/>
              <a:t>‹#›</a:t>
            </a:fld>
            <a:endParaRPr lang="en-GB"/>
          </a:p>
        </p:txBody>
      </p:sp>
    </p:spTree>
    <p:extLst>
      <p:ext uri="{BB962C8B-B14F-4D97-AF65-F5344CB8AC3E}">
        <p14:creationId xmlns:p14="http://schemas.microsoft.com/office/powerpoint/2010/main" val="370867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B13DE-91EE-44BD-930A-5C16C5CD44A2}" type="datetimeFigureOut">
              <a:rPr lang="en-GB" smtClean="0"/>
              <a:t>22/05/2014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F949A-0039-4717-B1A6-1FC5D4A552AE}" type="slidenum">
              <a:rPr lang="en-GB" smtClean="0"/>
              <a:t>‹#›</a:t>
            </a:fld>
            <a:endParaRPr lang="en-GB"/>
          </a:p>
        </p:txBody>
      </p:sp>
    </p:spTree>
    <p:extLst>
      <p:ext uri="{BB962C8B-B14F-4D97-AF65-F5344CB8AC3E}">
        <p14:creationId xmlns:p14="http://schemas.microsoft.com/office/powerpoint/2010/main" val="1796551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Digital convergence and collaboration culture:</a:t>
            </a:r>
            <a:br>
              <a:rPr lang="en-GB" dirty="0" smtClean="0"/>
            </a:br>
            <a:r>
              <a:rPr lang="en-GB" dirty="0" smtClean="0"/>
              <a:t>Publishing in the context of the wider creative industries.</a:t>
            </a:r>
            <a:br>
              <a:rPr lang="en-GB" dirty="0" smtClean="0"/>
            </a:br>
            <a:endParaRPr lang="en-GB" dirty="0"/>
          </a:p>
        </p:txBody>
      </p:sp>
      <p:sp>
        <p:nvSpPr>
          <p:cNvPr id="3" name="Subtitle 2"/>
          <p:cNvSpPr>
            <a:spLocks noGrp="1"/>
          </p:cNvSpPr>
          <p:nvPr>
            <p:ph type="subTitle" idx="1"/>
          </p:nvPr>
        </p:nvSpPr>
        <p:spPr/>
        <p:txBody>
          <a:bodyPr/>
          <a:lstStyle/>
          <a:p>
            <a:r>
              <a:rPr lang="en-GB" dirty="0" err="1" smtClean="0"/>
              <a:t>Frania</a:t>
            </a:r>
            <a:r>
              <a:rPr lang="en-GB" dirty="0" smtClean="0"/>
              <a:t> Hall</a:t>
            </a:r>
          </a:p>
          <a:p>
            <a:r>
              <a:rPr lang="en-GB" dirty="0" smtClean="0"/>
              <a:t>University of the Arts, London,</a:t>
            </a:r>
          </a:p>
          <a:p>
            <a:r>
              <a:rPr lang="en-GB" dirty="0" smtClean="0"/>
              <a:t>London College of Communication</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0427" y="476672"/>
            <a:ext cx="175577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60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‘In a publishing version of ‘if we build it they will come’ publishers understand that it is no longer possible, or sensible to continue with business as usual’  </a:t>
            </a:r>
            <a:r>
              <a:rPr lang="en-GB" i="1" dirty="0" err="1"/>
              <a:t>Tian</a:t>
            </a:r>
            <a:r>
              <a:rPr lang="en-GB" i="1" dirty="0"/>
              <a:t> and Martin </a:t>
            </a:r>
            <a:r>
              <a:rPr lang="en-GB" i="1" dirty="0" smtClean="0"/>
              <a:t>(2011)</a:t>
            </a:r>
            <a:endParaRPr lang="en-GB" i="1" dirty="0"/>
          </a:p>
          <a:p>
            <a:endParaRPr lang="en-GB" dirty="0"/>
          </a:p>
        </p:txBody>
      </p:sp>
    </p:spTree>
    <p:extLst>
      <p:ext uri="{BB962C8B-B14F-4D97-AF65-F5344CB8AC3E}">
        <p14:creationId xmlns:p14="http://schemas.microsoft.com/office/powerpoint/2010/main" val="2679493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‘Lacking definition leave publishers horribly exposed to the whims of history and technology’ </a:t>
            </a:r>
            <a:r>
              <a:rPr lang="en-GB" i="1" dirty="0" err="1" smtClean="0"/>
              <a:t>Bhaskar</a:t>
            </a:r>
            <a:r>
              <a:rPr lang="en-GB" i="1" dirty="0" smtClean="0"/>
              <a:t>, </a:t>
            </a:r>
            <a:r>
              <a:rPr lang="en-GB" i="1" dirty="0" smtClean="0"/>
              <a:t>(2013) The Content Machine</a:t>
            </a:r>
            <a:endParaRPr lang="en-GB" i="1" dirty="0"/>
          </a:p>
        </p:txBody>
      </p:sp>
    </p:spTree>
    <p:extLst>
      <p:ext uri="{BB962C8B-B14F-4D97-AF65-F5344CB8AC3E}">
        <p14:creationId xmlns:p14="http://schemas.microsoft.com/office/powerpoint/2010/main" val="2082298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 business about reading and writing’ </a:t>
            </a:r>
            <a:r>
              <a:rPr lang="en-GB" i="1" dirty="0" smtClean="0"/>
              <a:t>Stephen </a:t>
            </a:r>
            <a:r>
              <a:rPr lang="en-GB" i="1" dirty="0" smtClean="0"/>
              <a:t>Page, CEO, Faber (2011)</a:t>
            </a:r>
            <a:endParaRPr lang="en-GB" i="1" dirty="0" smtClean="0"/>
          </a:p>
          <a:p>
            <a:endParaRPr lang="en-GB" dirty="0"/>
          </a:p>
          <a:p>
            <a:r>
              <a:rPr lang="en-GB" dirty="0" smtClean="0"/>
              <a:t>‘It’s still a book business and it needs to become a reader business’ </a:t>
            </a:r>
            <a:r>
              <a:rPr lang="en-GB" i="1" dirty="0" smtClean="0"/>
              <a:t>Michael Calder (quoted by Sara Lloyd 2009)</a:t>
            </a:r>
          </a:p>
          <a:p>
            <a:endParaRPr lang="en-GB" dirty="0" smtClean="0"/>
          </a:p>
          <a:p>
            <a:r>
              <a:rPr lang="en-GB" dirty="0" smtClean="0"/>
              <a:t>‘Reader-centred business’ </a:t>
            </a:r>
            <a:r>
              <a:rPr lang="en-GB" i="1" dirty="0" smtClean="0"/>
              <a:t>Healy </a:t>
            </a:r>
            <a:r>
              <a:rPr lang="en-GB" i="1" dirty="0" smtClean="0"/>
              <a:t>(2011)</a:t>
            </a:r>
            <a:endParaRPr lang="en-GB" i="1" dirty="0"/>
          </a:p>
        </p:txBody>
      </p:sp>
    </p:spTree>
    <p:extLst>
      <p:ext uri="{BB962C8B-B14F-4D97-AF65-F5344CB8AC3E}">
        <p14:creationId xmlns:p14="http://schemas.microsoft.com/office/powerpoint/2010/main" val="2123323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‘We recognize that digital books and journals at best substitute revenues previously derived from print’</a:t>
            </a:r>
            <a:endParaRPr lang="en-GB" dirty="0"/>
          </a:p>
          <a:p>
            <a:endParaRPr lang="en-GB" dirty="0" smtClean="0"/>
          </a:p>
          <a:p>
            <a:r>
              <a:rPr lang="en-GB" dirty="0" smtClean="0"/>
              <a:t>‘In order to drive growth we need to go beyond the two dimensional experience of a digital or standard </a:t>
            </a:r>
            <a:r>
              <a:rPr lang="en-GB" dirty="0" err="1" smtClean="0"/>
              <a:t>ebook</a:t>
            </a:r>
            <a:r>
              <a:rPr lang="en-GB" dirty="0" smtClean="0"/>
              <a:t>’</a:t>
            </a:r>
          </a:p>
          <a:p>
            <a:endParaRPr lang="en-GB" dirty="0"/>
          </a:p>
          <a:p>
            <a:r>
              <a:rPr lang="en-GB" dirty="0" smtClean="0"/>
              <a:t> </a:t>
            </a:r>
            <a:r>
              <a:rPr lang="en-GB" i="1" dirty="0" smtClean="0"/>
              <a:t>Stephen Smith, CEO </a:t>
            </a:r>
            <a:r>
              <a:rPr lang="en-GB" i="1" dirty="0" smtClean="0"/>
              <a:t>Wiley</a:t>
            </a:r>
            <a:r>
              <a:rPr lang="en-GB" i="1" dirty="0" smtClean="0"/>
              <a:t>, (2013)</a:t>
            </a:r>
            <a:endParaRPr lang="en-GB" i="1" dirty="0"/>
          </a:p>
        </p:txBody>
      </p:sp>
    </p:spTree>
    <p:extLst>
      <p:ext uri="{BB962C8B-B14F-4D97-AF65-F5344CB8AC3E}">
        <p14:creationId xmlns:p14="http://schemas.microsoft.com/office/powerpoint/2010/main" val="3727302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blurring of roles in the book industry looks set to continue’ </a:t>
            </a:r>
            <a:r>
              <a:rPr lang="en-GB" i="1" dirty="0" smtClean="0"/>
              <a:t>Healy 2011</a:t>
            </a:r>
            <a:endParaRPr lang="en-GB" i="1" dirty="0"/>
          </a:p>
        </p:txBody>
      </p:sp>
    </p:spTree>
    <p:extLst>
      <p:ext uri="{BB962C8B-B14F-4D97-AF65-F5344CB8AC3E}">
        <p14:creationId xmlns:p14="http://schemas.microsoft.com/office/powerpoint/2010/main" val="3623525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GB" dirty="0" smtClean="0"/>
              <a:t>Why look at the wider context?</a:t>
            </a:r>
            <a:endParaRPr lang="en-GB" dirty="0"/>
          </a:p>
        </p:txBody>
      </p:sp>
      <p:sp>
        <p:nvSpPr>
          <p:cNvPr id="3" name="Content Placeholder 2"/>
          <p:cNvSpPr>
            <a:spLocks noGrp="1"/>
          </p:cNvSpPr>
          <p:nvPr>
            <p:ph idx="1"/>
          </p:nvPr>
        </p:nvSpPr>
        <p:spPr/>
        <p:txBody>
          <a:bodyPr/>
          <a:lstStyle/>
          <a:p>
            <a:r>
              <a:rPr lang="en-GB" dirty="0" smtClean="0"/>
              <a:t>Creative industries face similar challenges in digital age</a:t>
            </a:r>
          </a:p>
          <a:p>
            <a:r>
              <a:rPr lang="en-GB" dirty="0" smtClean="0"/>
              <a:t>Developing and sharing knowledge from these other industries</a:t>
            </a:r>
          </a:p>
          <a:p>
            <a:r>
              <a:rPr lang="en-GB" dirty="0" smtClean="0"/>
              <a:t>Collaboration appears to be becoming wider</a:t>
            </a:r>
          </a:p>
          <a:p>
            <a:r>
              <a:rPr lang="en-GB" dirty="0" smtClean="0"/>
              <a:t>Understand position and find allies to transform effectively</a:t>
            </a:r>
          </a:p>
        </p:txBody>
      </p:sp>
    </p:spTree>
    <p:extLst>
      <p:ext uri="{BB962C8B-B14F-4D97-AF65-F5344CB8AC3E}">
        <p14:creationId xmlns:p14="http://schemas.microsoft.com/office/powerpoint/2010/main" val="2657410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1</a:t>
            </a:r>
            <a:endParaRPr lang="en-GB" dirty="0"/>
          </a:p>
        </p:txBody>
      </p:sp>
      <p:sp>
        <p:nvSpPr>
          <p:cNvPr id="3" name="Content Placeholder 2"/>
          <p:cNvSpPr>
            <a:spLocks noGrp="1"/>
          </p:cNvSpPr>
          <p:nvPr>
            <p:ph idx="1"/>
          </p:nvPr>
        </p:nvSpPr>
        <p:spPr/>
        <p:txBody>
          <a:bodyPr/>
          <a:lstStyle/>
          <a:p>
            <a:r>
              <a:rPr lang="en-GB" dirty="0" smtClean="0"/>
              <a:t>DCMS</a:t>
            </a:r>
          </a:p>
          <a:p>
            <a:endParaRPr lang="en-GB" dirty="0"/>
          </a:p>
          <a:p>
            <a:r>
              <a:rPr lang="en-GB" dirty="0" smtClean="0"/>
              <a:t>Individual creativity</a:t>
            </a:r>
          </a:p>
          <a:p>
            <a:r>
              <a:rPr lang="en-GB" dirty="0" smtClean="0"/>
              <a:t>Wealth creation opportunities</a:t>
            </a:r>
          </a:p>
          <a:p>
            <a:r>
              <a:rPr lang="en-GB" dirty="0" smtClean="0"/>
              <a:t>Publishing is a creative content producer</a:t>
            </a:r>
          </a:p>
          <a:p>
            <a:endParaRPr lang="en-GB" dirty="0"/>
          </a:p>
          <a:p>
            <a:r>
              <a:rPr lang="en-GB" dirty="0" smtClean="0"/>
              <a:t>‘Ad hoc’ </a:t>
            </a:r>
            <a:r>
              <a:rPr lang="en-GB" i="1" dirty="0" smtClean="0"/>
              <a:t>Flew, (2013</a:t>
            </a:r>
            <a:r>
              <a:rPr lang="en-GB" i="1" dirty="0" smtClean="0"/>
              <a:t>)</a:t>
            </a:r>
            <a:endParaRPr lang="en-GB" i="1" dirty="0"/>
          </a:p>
        </p:txBody>
      </p:sp>
    </p:spTree>
    <p:extLst>
      <p:ext uri="{BB962C8B-B14F-4D97-AF65-F5344CB8AC3E}">
        <p14:creationId xmlns:p14="http://schemas.microsoft.com/office/powerpoint/2010/main" val="71092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2</a:t>
            </a:r>
            <a:endParaRPr lang="en-GB" dirty="0"/>
          </a:p>
        </p:txBody>
      </p:sp>
      <p:sp>
        <p:nvSpPr>
          <p:cNvPr id="3" name="Content Placeholder 2"/>
          <p:cNvSpPr>
            <a:spLocks noGrp="1"/>
          </p:cNvSpPr>
          <p:nvPr>
            <p:ph idx="1"/>
          </p:nvPr>
        </p:nvSpPr>
        <p:spPr/>
        <p:txBody>
          <a:bodyPr/>
          <a:lstStyle/>
          <a:p>
            <a:r>
              <a:rPr lang="en-GB" dirty="0" smtClean="0"/>
              <a:t>Concentric Circles, </a:t>
            </a:r>
            <a:r>
              <a:rPr lang="en-GB" i="1" dirty="0" smtClean="0"/>
              <a:t>Throsby, (2008)</a:t>
            </a:r>
            <a:endParaRPr lang="en-GB" i="1" dirty="0" smtClean="0"/>
          </a:p>
          <a:p>
            <a:endParaRPr lang="en-GB" dirty="0" smtClean="0"/>
          </a:p>
          <a:p>
            <a:r>
              <a:rPr lang="en-GB" dirty="0" smtClean="0"/>
              <a:t>Creativity of created product at the centre</a:t>
            </a:r>
          </a:p>
          <a:p>
            <a:r>
              <a:rPr lang="en-GB" dirty="0" smtClean="0"/>
              <a:t>Production and distribution further out</a:t>
            </a:r>
          </a:p>
          <a:p>
            <a:r>
              <a:rPr lang="en-GB" dirty="0" smtClean="0"/>
              <a:t>Publishing in an outer layer</a:t>
            </a:r>
          </a:p>
          <a:p>
            <a:endParaRPr lang="en-GB" dirty="0"/>
          </a:p>
          <a:p>
            <a:r>
              <a:rPr lang="en-GB" dirty="0" smtClean="0"/>
              <a:t>‘Centrality of cultural value’ </a:t>
            </a:r>
            <a:r>
              <a:rPr lang="en-GB" i="1" dirty="0" smtClean="0"/>
              <a:t>Flew (2013</a:t>
            </a:r>
            <a:r>
              <a:rPr lang="en-GB" i="1" dirty="0" smtClean="0"/>
              <a:t>)</a:t>
            </a:r>
            <a:endParaRPr lang="en-GB" i="1" dirty="0"/>
          </a:p>
        </p:txBody>
      </p:sp>
    </p:spTree>
    <p:extLst>
      <p:ext uri="{BB962C8B-B14F-4D97-AF65-F5344CB8AC3E}">
        <p14:creationId xmlns:p14="http://schemas.microsoft.com/office/powerpoint/2010/main" val="2899507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3</a:t>
            </a:r>
            <a:endParaRPr lang="en-GB" dirty="0"/>
          </a:p>
        </p:txBody>
      </p:sp>
      <p:sp>
        <p:nvSpPr>
          <p:cNvPr id="3" name="Content Placeholder 2"/>
          <p:cNvSpPr>
            <a:spLocks noGrp="1"/>
          </p:cNvSpPr>
          <p:nvPr>
            <p:ph idx="1"/>
          </p:nvPr>
        </p:nvSpPr>
        <p:spPr/>
        <p:txBody>
          <a:bodyPr/>
          <a:lstStyle/>
          <a:p>
            <a:r>
              <a:rPr lang="en-GB" dirty="0" smtClean="0"/>
              <a:t>WIPO</a:t>
            </a:r>
          </a:p>
          <a:p>
            <a:endParaRPr lang="en-GB" dirty="0"/>
          </a:p>
          <a:p>
            <a:r>
              <a:rPr lang="en-GB" dirty="0" smtClean="0"/>
              <a:t>The IP based model</a:t>
            </a:r>
          </a:p>
          <a:p>
            <a:r>
              <a:rPr lang="en-GB" dirty="0" smtClean="0"/>
              <a:t>Publishing central</a:t>
            </a:r>
          </a:p>
          <a:p>
            <a:endParaRPr lang="en-GB" dirty="0"/>
          </a:p>
          <a:p>
            <a:r>
              <a:rPr lang="en-GB" dirty="0" smtClean="0"/>
              <a:t>‘Intellectual property as the embodiment of creativity’ </a:t>
            </a:r>
            <a:r>
              <a:rPr lang="en-GB" i="1" dirty="0" smtClean="0"/>
              <a:t>UNCTAD, (2010)</a:t>
            </a:r>
            <a:endParaRPr lang="en-GB" i="1" dirty="0" smtClean="0"/>
          </a:p>
          <a:p>
            <a:endParaRPr lang="en-GB" dirty="0" smtClean="0"/>
          </a:p>
        </p:txBody>
      </p:sp>
    </p:spTree>
    <p:extLst>
      <p:ext uri="{BB962C8B-B14F-4D97-AF65-F5344CB8AC3E}">
        <p14:creationId xmlns:p14="http://schemas.microsoft.com/office/powerpoint/2010/main" val="798809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4</a:t>
            </a:r>
            <a:endParaRPr lang="en-GB" dirty="0"/>
          </a:p>
        </p:txBody>
      </p:sp>
      <p:sp>
        <p:nvSpPr>
          <p:cNvPr id="3" name="Content Placeholder 2"/>
          <p:cNvSpPr>
            <a:spLocks noGrp="1"/>
          </p:cNvSpPr>
          <p:nvPr>
            <p:ph idx="1"/>
          </p:nvPr>
        </p:nvSpPr>
        <p:spPr/>
        <p:txBody>
          <a:bodyPr/>
          <a:lstStyle/>
          <a:p>
            <a:r>
              <a:rPr lang="en-GB" dirty="0" smtClean="0"/>
              <a:t>Symbolic texts </a:t>
            </a:r>
            <a:r>
              <a:rPr lang="en-GB" i="1" dirty="0" err="1" smtClean="0"/>
              <a:t>Hesmondhalgh</a:t>
            </a:r>
            <a:r>
              <a:rPr lang="en-GB" i="1" dirty="0" smtClean="0"/>
              <a:t>, (2013)</a:t>
            </a:r>
            <a:endParaRPr lang="en-GB" i="1" dirty="0" smtClean="0"/>
          </a:p>
          <a:p>
            <a:endParaRPr lang="en-GB" dirty="0"/>
          </a:p>
          <a:p>
            <a:r>
              <a:rPr lang="en-GB" dirty="0" smtClean="0"/>
              <a:t>Cultural texts at the centre</a:t>
            </a:r>
          </a:p>
          <a:p>
            <a:r>
              <a:rPr lang="en-GB" dirty="0" smtClean="0"/>
              <a:t>Including those that are engaged in production and circulation of those texts</a:t>
            </a:r>
          </a:p>
          <a:p>
            <a:r>
              <a:rPr lang="en-GB" dirty="0" smtClean="0"/>
              <a:t>Publishing central</a:t>
            </a:r>
          </a:p>
          <a:p>
            <a:r>
              <a:rPr lang="en-GB" dirty="0" smtClean="0"/>
              <a:t>‘Directly involved in production of social meaning’ </a:t>
            </a:r>
            <a:r>
              <a:rPr lang="en-GB" i="1" dirty="0" smtClean="0"/>
              <a:t>Flew (2013</a:t>
            </a:r>
            <a:r>
              <a:rPr lang="en-GB" i="1" dirty="0" smtClean="0"/>
              <a:t>)</a:t>
            </a:r>
            <a:endParaRPr lang="en-GB" i="1" dirty="0"/>
          </a:p>
        </p:txBody>
      </p:sp>
    </p:spTree>
    <p:extLst>
      <p:ext uri="{BB962C8B-B14F-4D97-AF65-F5344CB8AC3E}">
        <p14:creationId xmlns:p14="http://schemas.microsoft.com/office/powerpoint/2010/main" val="2849532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smtClean="0"/>
          </a:p>
          <a:p>
            <a:r>
              <a:rPr lang="en-GB" dirty="0" smtClean="0"/>
              <a:t>‘</a:t>
            </a:r>
            <a:r>
              <a:rPr lang="en-GB" dirty="0"/>
              <a:t>A</a:t>
            </a:r>
            <a:r>
              <a:rPr lang="en-GB" dirty="0" smtClean="0"/>
              <a:t>larming macro-trends’ </a:t>
            </a:r>
            <a:endParaRPr lang="en-GB" dirty="0" smtClean="0"/>
          </a:p>
          <a:p>
            <a:r>
              <a:rPr lang="en-GB" i="1" dirty="0" err="1" smtClean="0"/>
              <a:t>Bhaskar</a:t>
            </a:r>
            <a:r>
              <a:rPr lang="en-GB" i="1" dirty="0" smtClean="0"/>
              <a:t>, (2013) The Content Machine</a:t>
            </a:r>
            <a:endParaRPr lang="en-GB" i="1" dirty="0" smtClean="0"/>
          </a:p>
          <a:p>
            <a:endParaRPr lang="en-GB" dirty="0"/>
          </a:p>
        </p:txBody>
      </p:sp>
    </p:spTree>
    <p:extLst>
      <p:ext uri="{BB962C8B-B14F-4D97-AF65-F5344CB8AC3E}">
        <p14:creationId xmlns:p14="http://schemas.microsoft.com/office/powerpoint/2010/main" val="2412946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 with models</a:t>
            </a:r>
            <a:endParaRPr lang="en-GB" dirty="0"/>
          </a:p>
        </p:txBody>
      </p:sp>
      <p:sp>
        <p:nvSpPr>
          <p:cNvPr id="3" name="Content Placeholder 2"/>
          <p:cNvSpPr>
            <a:spLocks noGrp="1"/>
          </p:cNvSpPr>
          <p:nvPr>
            <p:ph idx="1"/>
          </p:nvPr>
        </p:nvSpPr>
        <p:spPr>
          <a:xfrm>
            <a:off x="395536" y="1700808"/>
            <a:ext cx="8229600" cy="4525963"/>
          </a:xfrm>
        </p:spPr>
        <p:txBody>
          <a:bodyPr>
            <a:normAutofit fontScale="92500" lnSpcReduction="10000"/>
          </a:bodyPr>
          <a:lstStyle/>
          <a:p>
            <a:r>
              <a:rPr lang="en-GB" dirty="0" smtClean="0"/>
              <a:t>Separation of activities</a:t>
            </a:r>
          </a:p>
          <a:p>
            <a:r>
              <a:rPr lang="en-GB" dirty="0" smtClean="0"/>
              <a:t>Going </a:t>
            </a:r>
            <a:r>
              <a:rPr lang="en-GB" dirty="0" smtClean="0"/>
              <a:t>wider - creativity  in other industries</a:t>
            </a:r>
          </a:p>
          <a:p>
            <a:r>
              <a:rPr lang="en-GB" dirty="0" smtClean="0"/>
              <a:t>The art-commerce relationship</a:t>
            </a:r>
          </a:p>
          <a:p>
            <a:endParaRPr lang="en-GB" dirty="0" smtClean="0"/>
          </a:p>
          <a:p>
            <a:r>
              <a:rPr lang="en-GB" dirty="0" smtClean="0"/>
              <a:t>The problems of drawing lines.</a:t>
            </a:r>
          </a:p>
          <a:p>
            <a:endParaRPr lang="en-GB" dirty="0" smtClean="0"/>
          </a:p>
          <a:p>
            <a:r>
              <a:rPr lang="en-GB" dirty="0" smtClean="0"/>
              <a:t>‘The creative industries sit on the cusp of significant transformation.’</a:t>
            </a:r>
            <a:endParaRPr lang="en-GB" dirty="0"/>
          </a:p>
          <a:p>
            <a:r>
              <a:rPr lang="en-GB" i="1" dirty="0" smtClean="0"/>
              <a:t>Banks and O’Connor </a:t>
            </a:r>
            <a:r>
              <a:rPr lang="en-GB" i="1" dirty="0" smtClean="0"/>
              <a:t>, (2009)</a:t>
            </a:r>
            <a:endParaRPr lang="en-GB" i="1" dirty="0"/>
          </a:p>
        </p:txBody>
      </p:sp>
    </p:spTree>
    <p:extLst>
      <p:ext uri="{BB962C8B-B14F-4D97-AF65-F5344CB8AC3E}">
        <p14:creationId xmlns:p14="http://schemas.microsoft.com/office/powerpoint/2010/main" val="3615655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creative industries</a:t>
            </a:r>
            <a:endParaRPr lang="en-GB" dirty="0"/>
          </a:p>
        </p:txBody>
      </p:sp>
      <p:sp>
        <p:nvSpPr>
          <p:cNvPr id="3" name="Content Placeholder 2"/>
          <p:cNvSpPr>
            <a:spLocks noGrp="1"/>
          </p:cNvSpPr>
          <p:nvPr>
            <p:ph idx="1"/>
          </p:nvPr>
        </p:nvSpPr>
        <p:spPr/>
        <p:txBody>
          <a:bodyPr>
            <a:normAutofit/>
          </a:bodyPr>
          <a:lstStyle/>
          <a:p>
            <a:r>
              <a:rPr lang="en-GB" dirty="0" smtClean="0"/>
              <a:t>Issues around value, cultural production and symbolic texts</a:t>
            </a:r>
          </a:p>
          <a:p>
            <a:endParaRPr lang="en-GB" dirty="0" smtClean="0"/>
          </a:p>
          <a:p>
            <a:r>
              <a:rPr lang="en-GB" dirty="0"/>
              <a:t>T</a:t>
            </a:r>
            <a:r>
              <a:rPr lang="en-GB" dirty="0" smtClean="0"/>
              <a:t>he art/commerce debate/paradox</a:t>
            </a:r>
          </a:p>
          <a:p>
            <a:endParaRPr lang="en-GB" dirty="0" smtClean="0"/>
          </a:p>
          <a:p>
            <a:r>
              <a:rPr lang="en-GB" dirty="0" smtClean="0"/>
              <a:t>Distinctive market behaviours </a:t>
            </a:r>
          </a:p>
          <a:p>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4152203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Work/experience of labour/working conditions </a:t>
            </a:r>
          </a:p>
          <a:p>
            <a:endParaRPr lang="en-GB" dirty="0"/>
          </a:p>
          <a:p>
            <a:r>
              <a:rPr lang="en-GB" dirty="0"/>
              <a:t>Management and organisational practices</a:t>
            </a:r>
          </a:p>
          <a:p>
            <a:endParaRPr lang="en-GB" dirty="0"/>
          </a:p>
        </p:txBody>
      </p:sp>
    </p:spTree>
    <p:extLst>
      <p:ext uri="{BB962C8B-B14F-4D97-AF65-F5344CB8AC3E}">
        <p14:creationId xmlns:p14="http://schemas.microsoft.com/office/powerpoint/2010/main" val="3264532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 faced by all</a:t>
            </a:r>
            <a:endParaRPr lang="en-GB" dirty="0"/>
          </a:p>
        </p:txBody>
      </p:sp>
      <p:sp>
        <p:nvSpPr>
          <p:cNvPr id="3" name="Content Placeholder 2"/>
          <p:cNvSpPr>
            <a:spLocks noGrp="1"/>
          </p:cNvSpPr>
          <p:nvPr>
            <p:ph idx="1"/>
          </p:nvPr>
        </p:nvSpPr>
        <p:spPr/>
        <p:txBody>
          <a:bodyPr/>
          <a:lstStyle/>
          <a:p>
            <a:r>
              <a:rPr lang="en-GB" dirty="0" smtClean="0"/>
              <a:t>Copyright</a:t>
            </a:r>
          </a:p>
          <a:p>
            <a:r>
              <a:rPr lang="en-GB" dirty="0" smtClean="0"/>
              <a:t>Consumer behaviour</a:t>
            </a:r>
          </a:p>
          <a:p>
            <a:r>
              <a:rPr lang="en-GB" dirty="0" smtClean="0"/>
              <a:t>Discoverability</a:t>
            </a:r>
          </a:p>
          <a:p>
            <a:r>
              <a:rPr lang="en-GB" dirty="0" err="1" smtClean="0"/>
              <a:t>Prosumer</a:t>
            </a:r>
            <a:endParaRPr lang="en-GB" dirty="0" smtClean="0"/>
          </a:p>
          <a:p>
            <a:r>
              <a:rPr lang="en-GB" dirty="0" smtClean="0"/>
              <a:t>New competitor landscape</a:t>
            </a:r>
          </a:p>
          <a:p>
            <a:r>
              <a:rPr lang="en-GB" dirty="0" smtClean="0"/>
              <a:t>The democracy of the internet</a:t>
            </a:r>
            <a:endParaRPr lang="en-GB" dirty="0"/>
          </a:p>
        </p:txBody>
      </p:sp>
    </p:spTree>
    <p:extLst>
      <p:ext uri="{BB962C8B-B14F-4D97-AF65-F5344CB8AC3E}">
        <p14:creationId xmlns:p14="http://schemas.microsoft.com/office/powerpoint/2010/main" val="87245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successful organisation flexible enough to change their means as rapidly as goals change, under the impact of fast cultural, technological and institutional change; and to innovate as innovation becomes the key competitive weapon’ </a:t>
            </a:r>
            <a:r>
              <a:rPr lang="en-GB" i="1" dirty="0" err="1" smtClean="0"/>
              <a:t>Cassells</a:t>
            </a:r>
            <a:r>
              <a:rPr lang="en-GB" i="1" dirty="0" smtClean="0"/>
              <a:t>, (2010) The Rise of the Network Society</a:t>
            </a:r>
            <a:endParaRPr lang="en-GB" i="1" dirty="0"/>
          </a:p>
        </p:txBody>
      </p:sp>
    </p:spTree>
    <p:extLst>
      <p:ext uri="{BB962C8B-B14F-4D97-AF65-F5344CB8AC3E}">
        <p14:creationId xmlns:p14="http://schemas.microsoft.com/office/powerpoint/2010/main" val="587193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‘In most industries, including the creative sector, innovation is key to gaining competitive advantage and enhancing growth prospects.’ </a:t>
            </a:r>
            <a:r>
              <a:rPr lang="en-GB" i="1" dirty="0" err="1" smtClean="0"/>
              <a:t>Bakhshi</a:t>
            </a:r>
            <a:r>
              <a:rPr lang="en-GB" i="1" dirty="0" smtClean="0"/>
              <a:t> </a:t>
            </a:r>
            <a:r>
              <a:rPr lang="en-GB" i="1" dirty="0" smtClean="0"/>
              <a:t>and Throsby, </a:t>
            </a:r>
            <a:r>
              <a:rPr lang="en-GB" i="1" dirty="0" smtClean="0"/>
              <a:t>(2009</a:t>
            </a:r>
            <a:r>
              <a:rPr lang="en-GB" i="1" dirty="0" smtClean="0"/>
              <a:t>)</a:t>
            </a:r>
            <a:endParaRPr lang="en-GB" i="1" dirty="0"/>
          </a:p>
        </p:txBody>
      </p:sp>
    </p:spTree>
    <p:extLst>
      <p:ext uri="{BB962C8B-B14F-4D97-AF65-F5344CB8AC3E}">
        <p14:creationId xmlns:p14="http://schemas.microsoft.com/office/powerpoint/2010/main" val="3215108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‘Where </a:t>
            </a:r>
            <a:r>
              <a:rPr lang="en-GB" dirty="0" smtClean="0"/>
              <a:t>innovation is critical, the organisational ability to increase its sources from all forms of knowledge becomes the foundation of the innovative firm’ </a:t>
            </a:r>
            <a:r>
              <a:rPr lang="en-GB" i="1" dirty="0" err="1" smtClean="0"/>
              <a:t>Cassells</a:t>
            </a:r>
            <a:r>
              <a:rPr lang="en-GB" i="1" dirty="0" smtClean="0"/>
              <a:t> </a:t>
            </a:r>
            <a:r>
              <a:rPr lang="en-GB" i="1" dirty="0" smtClean="0"/>
              <a:t>(2010) The Rise of the Network Enterprise</a:t>
            </a:r>
            <a:endParaRPr lang="en-GB" i="1" dirty="0"/>
          </a:p>
        </p:txBody>
      </p:sp>
    </p:spTree>
    <p:extLst>
      <p:ext uri="{BB962C8B-B14F-4D97-AF65-F5344CB8AC3E}">
        <p14:creationId xmlns:p14="http://schemas.microsoft.com/office/powerpoint/2010/main" val="2278195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fontScale="90000"/>
          </a:bodyPr>
          <a:lstStyle/>
          <a:p>
            <a:r>
              <a:rPr lang="en-GB" dirty="0" smtClean="0"/>
              <a:t/>
            </a:r>
            <a:br>
              <a:rPr lang="en-GB" dirty="0" smtClean="0"/>
            </a:br>
            <a:r>
              <a:rPr lang="en-GB" dirty="0" smtClean="0"/>
              <a:t>The phenomenon of new styles of collaboration</a:t>
            </a:r>
            <a:br>
              <a:rPr lang="en-GB" dirty="0" smtClean="0"/>
            </a:br>
            <a:endParaRPr lang="en-GB" dirty="0"/>
          </a:p>
        </p:txBody>
      </p:sp>
      <p:sp>
        <p:nvSpPr>
          <p:cNvPr id="3" name="Content Placeholder 2"/>
          <p:cNvSpPr>
            <a:spLocks noGrp="1"/>
          </p:cNvSpPr>
          <p:nvPr>
            <p:ph idx="1"/>
          </p:nvPr>
        </p:nvSpPr>
        <p:spPr/>
        <p:txBody>
          <a:bodyPr/>
          <a:lstStyle/>
          <a:p>
            <a:endParaRPr lang="en-GB" dirty="0" smtClean="0"/>
          </a:p>
          <a:p>
            <a:r>
              <a:rPr lang="en-GB" dirty="0" smtClean="0"/>
              <a:t>New because: </a:t>
            </a:r>
          </a:p>
          <a:p>
            <a:r>
              <a:rPr lang="en-GB" dirty="0" smtClean="0"/>
              <a:t>Broader in scope (cross creative industries)</a:t>
            </a:r>
          </a:p>
          <a:p>
            <a:r>
              <a:rPr lang="en-GB" dirty="0" smtClean="0"/>
              <a:t>Entrepreneurial and experimental in vision</a:t>
            </a:r>
          </a:p>
          <a:p>
            <a:r>
              <a:rPr lang="en-GB" dirty="0" smtClean="0"/>
              <a:t>Structurally different: partnership, shared outcomes, measurement</a:t>
            </a:r>
          </a:p>
          <a:p>
            <a:endParaRPr lang="en-GB" dirty="0"/>
          </a:p>
        </p:txBody>
      </p:sp>
    </p:spTree>
    <p:extLst>
      <p:ext uri="{BB962C8B-B14F-4D97-AF65-F5344CB8AC3E}">
        <p14:creationId xmlns:p14="http://schemas.microsoft.com/office/powerpoint/2010/main" val="747434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9" name="Picture 7" descr="http://24.media.tumblr.com/95b3b178caff80895ca01ea6b5b08742/tumblr_mi7zpjFG981s46uaxo1_2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1412776"/>
            <a:ext cx="2381250" cy="336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8018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Study these collaborations to ascertain:</a:t>
            </a:r>
            <a:endParaRPr lang="en-GB" dirty="0"/>
          </a:p>
        </p:txBody>
      </p:sp>
      <p:sp>
        <p:nvSpPr>
          <p:cNvPr id="3" name="Content Placeholder 2"/>
          <p:cNvSpPr>
            <a:spLocks noGrp="1"/>
          </p:cNvSpPr>
          <p:nvPr>
            <p:ph idx="1"/>
          </p:nvPr>
        </p:nvSpPr>
        <p:spPr/>
        <p:txBody>
          <a:bodyPr/>
          <a:lstStyle/>
          <a:p>
            <a:r>
              <a:rPr lang="en-GB" dirty="0" smtClean="0"/>
              <a:t>If they are different</a:t>
            </a:r>
          </a:p>
          <a:p>
            <a:r>
              <a:rPr lang="en-GB" dirty="0" smtClean="0"/>
              <a:t>And if they are, do they reflect a more fundamental change in structure of the industry</a:t>
            </a:r>
          </a:p>
          <a:p>
            <a:endParaRPr lang="en-GB" dirty="0"/>
          </a:p>
          <a:p>
            <a:r>
              <a:rPr lang="en-GB" dirty="0" smtClean="0"/>
              <a:t>Along the way consider:</a:t>
            </a:r>
          </a:p>
          <a:p>
            <a:r>
              <a:rPr lang="en-GB" dirty="0" smtClean="0"/>
              <a:t>Network theory</a:t>
            </a:r>
          </a:p>
          <a:p>
            <a:r>
              <a:rPr lang="en-GB" dirty="0" smtClean="0"/>
              <a:t>Innovation theory</a:t>
            </a:r>
          </a:p>
          <a:p>
            <a:endParaRPr lang="en-GB" dirty="0"/>
          </a:p>
        </p:txBody>
      </p:sp>
    </p:spTree>
    <p:extLst>
      <p:ext uri="{BB962C8B-B14F-4D97-AF65-F5344CB8AC3E}">
        <p14:creationId xmlns:p14="http://schemas.microsoft.com/office/powerpoint/2010/main" val="2437541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Media and Content Industries…. </a:t>
            </a:r>
            <a:r>
              <a:rPr lang="en-GB" dirty="0" smtClean="0"/>
              <a:t>are </a:t>
            </a:r>
            <a:r>
              <a:rPr lang="en-GB" dirty="0" smtClean="0"/>
              <a:t>among the industries that have been first and heavily hit by the digital shift’ </a:t>
            </a:r>
          </a:p>
          <a:p>
            <a:r>
              <a:rPr lang="en-GB" i="1" dirty="0" smtClean="0"/>
              <a:t>Simon </a:t>
            </a:r>
            <a:r>
              <a:rPr lang="en-GB" i="1" dirty="0" smtClean="0"/>
              <a:t>and </a:t>
            </a:r>
            <a:r>
              <a:rPr lang="en-GB" i="1" dirty="0" err="1" smtClean="0"/>
              <a:t>Bogdanowicz</a:t>
            </a:r>
            <a:r>
              <a:rPr lang="en-GB" i="1" dirty="0" smtClean="0"/>
              <a:t>, </a:t>
            </a:r>
            <a:r>
              <a:rPr lang="en-GB" i="1" dirty="0" smtClean="0"/>
              <a:t>(2012) JRC </a:t>
            </a:r>
            <a:r>
              <a:rPr lang="en-GB" i="1" dirty="0"/>
              <a:t>P</a:t>
            </a:r>
            <a:r>
              <a:rPr lang="en-GB" i="1" dirty="0" smtClean="0"/>
              <a:t>olicy </a:t>
            </a:r>
            <a:r>
              <a:rPr lang="en-GB" i="1" dirty="0"/>
              <a:t>B</a:t>
            </a:r>
            <a:r>
              <a:rPr lang="en-GB" i="1" dirty="0" smtClean="0"/>
              <a:t>rief</a:t>
            </a:r>
            <a:endParaRPr lang="en-GB" i="1" dirty="0"/>
          </a:p>
          <a:p>
            <a:endParaRPr lang="en-GB" i="1" dirty="0"/>
          </a:p>
        </p:txBody>
      </p:sp>
    </p:spTree>
    <p:extLst>
      <p:ext uri="{BB962C8B-B14F-4D97-AF65-F5344CB8AC3E}">
        <p14:creationId xmlns:p14="http://schemas.microsoft.com/office/powerpoint/2010/main" val="1838147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Collaborations around renewal</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Explorative: ‘renew their own knowledge levels’</a:t>
            </a:r>
          </a:p>
          <a:p>
            <a:endParaRPr lang="en-GB" dirty="0"/>
          </a:p>
          <a:p>
            <a:r>
              <a:rPr lang="en-GB" dirty="0" smtClean="0"/>
              <a:t>Entrepreneurial: ‘promote invention and development’</a:t>
            </a:r>
          </a:p>
          <a:p>
            <a:endParaRPr lang="en-GB" dirty="0"/>
          </a:p>
          <a:p>
            <a:r>
              <a:rPr lang="en-GB" dirty="0" smtClean="0"/>
              <a:t>Partnerships that are: ‘Future oriented and flourish in environments with an abundance of entrepreneurial behaviour, creativity and innovative strength’ </a:t>
            </a:r>
            <a:r>
              <a:rPr lang="en-GB" i="1" dirty="0" err="1" smtClean="0"/>
              <a:t>Kaats</a:t>
            </a:r>
            <a:r>
              <a:rPr lang="en-GB" i="1" dirty="0" smtClean="0"/>
              <a:t> and </a:t>
            </a:r>
            <a:r>
              <a:rPr lang="en-GB" i="1" dirty="0" err="1" smtClean="0"/>
              <a:t>Opheij</a:t>
            </a:r>
            <a:r>
              <a:rPr lang="en-GB" i="1" dirty="0" smtClean="0"/>
              <a:t> </a:t>
            </a:r>
            <a:r>
              <a:rPr lang="en-GB" i="1" dirty="0" smtClean="0"/>
              <a:t>(2014)</a:t>
            </a:r>
            <a:endParaRPr lang="en-GB" i="1" dirty="0"/>
          </a:p>
        </p:txBody>
      </p:sp>
    </p:spTree>
    <p:extLst>
      <p:ext uri="{BB962C8B-B14F-4D97-AF65-F5344CB8AC3E}">
        <p14:creationId xmlns:p14="http://schemas.microsoft.com/office/powerpoint/2010/main" val="2913715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approach</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Multiple cases approach (6)</a:t>
            </a:r>
          </a:p>
          <a:p>
            <a:r>
              <a:rPr lang="en-GB" dirty="0"/>
              <a:t>Cases when exploring context and phenomenon</a:t>
            </a:r>
          </a:p>
          <a:p>
            <a:r>
              <a:rPr lang="en-GB" dirty="0" smtClean="0"/>
              <a:t>Variety </a:t>
            </a:r>
            <a:r>
              <a:rPr lang="en-GB" dirty="0" smtClean="0"/>
              <a:t>of companies in size and publishing sector</a:t>
            </a:r>
          </a:p>
          <a:p>
            <a:r>
              <a:rPr lang="en-GB" dirty="0" smtClean="0"/>
              <a:t>Each case stands alone then look for replication in other cases</a:t>
            </a:r>
          </a:p>
          <a:p>
            <a:r>
              <a:rPr lang="en-GB" dirty="0" smtClean="0"/>
              <a:t>Mixed methods approach for each case</a:t>
            </a:r>
          </a:p>
          <a:p>
            <a:r>
              <a:rPr lang="en-GB" dirty="0" smtClean="0"/>
              <a:t>Design tests for validity</a:t>
            </a:r>
          </a:p>
          <a:p>
            <a:r>
              <a:rPr lang="en-GB" dirty="0" smtClean="0"/>
              <a:t>Feedback loop as develop next case to refine theory</a:t>
            </a:r>
          </a:p>
          <a:p>
            <a:r>
              <a:rPr lang="en-GB" dirty="0" smtClean="0"/>
              <a:t>Underlying </a:t>
            </a:r>
            <a:r>
              <a:rPr lang="en-GB" dirty="0" smtClean="0"/>
              <a:t>processes emerge</a:t>
            </a:r>
          </a:p>
          <a:p>
            <a:r>
              <a:rPr lang="en-GB" dirty="0" smtClean="0"/>
              <a:t>Multiple relativist opinions – cross-case conclusions</a:t>
            </a:r>
          </a:p>
          <a:p>
            <a:endParaRPr lang="en-GB" dirty="0"/>
          </a:p>
        </p:txBody>
      </p:sp>
    </p:spTree>
    <p:extLst>
      <p:ext uri="{BB962C8B-B14F-4D97-AF65-F5344CB8AC3E}">
        <p14:creationId xmlns:p14="http://schemas.microsoft.com/office/powerpoint/2010/main" val="1400123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 frameworks</a:t>
            </a:r>
            <a:endParaRPr lang="en-GB" dirty="0"/>
          </a:p>
        </p:txBody>
      </p:sp>
      <p:sp>
        <p:nvSpPr>
          <p:cNvPr id="3" name="Content Placeholder 2"/>
          <p:cNvSpPr>
            <a:spLocks noGrp="1"/>
          </p:cNvSpPr>
          <p:nvPr>
            <p:ph idx="1"/>
          </p:nvPr>
        </p:nvSpPr>
        <p:spPr/>
        <p:txBody>
          <a:bodyPr/>
          <a:lstStyle/>
          <a:p>
            <a:r>
              <a:rPr lang="en-GB" dirty="0" smtClean="0"/>
              <a:t>Specific characteristics of collaboration within creative industries</a:t>
            </a:r>
          </a:p>
          <a:p>
            <a:r>
              <a:rPr lang="en-GB" dirty="0" smtClean="0"/>
              <a:t>Lens of collaboration</a:t>
            </a:r>
          </a:p>
          <a:p>
            <a:r>
              <a:rPr lang="en-GB" dirty="0" smtClean="0"/>
              <a:t>Innovation theory</a:t>
            </a:r>
          </a:p>
          <a:p>
            <a:r>
              <a:rPr lang="en-GB" dirty="0" smtClean="0"/>
              <a:t>Network theory</a:t>
            </a:r>
          </a:p>
          <a:p>
            <a:r>
              <a:rPr lang="en-GB" dirty="0" smtClean="0"/>
              <a:t>Identity and distributed creativity theory</a:t>
            </a:r>
            <a:endParaRPr lang="en-GB" dirty="0"/>
          </a:p>
        </p:txBody>
      </p:sp>
    </p:spTree>
    <p:extLst>
      <p:ext uri="{BB962C8B-B14F-4D97-AF65-F5344CB8AC3E}">
        <p14:creationId xmlns:p14="http://schemas.microsoft.com/office/powerpoint/2010/main" val="1174494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explore</a:t>
            </a:r>
            <a:endParaRPr lang="en-GB" dirty="0"/>
          </a:p>
        </p:txBody>
      </p:sp>
      <p:sp>
        <p:nvSpPr>
          <p:cNvPr id="3" name="Content Placeholder 2"/>
          <p:cNvSpPr>
            <a:spLocks noGrp="1"/>
          </p:cNvSpPr>
          <p:nvPr>
            <p:ph idx="1"/>
          </p:nvPr>
        </p:nvSpPr>
        <p:spPr/>
        <p:txBody>
          <a:bodyPr>
            <a:normAutofit fontScale="85000" lnSpcReduction="10000"/>
          </a:bodyPr>
          <a:lstStyle/>
          <a:p>
            <a:r>
              <a:rPr lang="en-GB" dirty="0"/>
              <a:t>S</a:t>
            </a:r>
            <a:r>
              <a:rPr lang="en-GB" dirty="0" smtClean="0"/>
              <a:t>hared ambition</a:t>
            </a:r>
          </a:p>
          <a:p>
            <a:r>
              <a:rPr lang="en-GB" dirty="0"/>
              <a:t>H</a:t>
            </a:r>
            <a:r>
              <a:rPr lang="en-GB" dirty="0" smtClean="0"/>
              <a:t>ow everyone’s interests can be appropriately served</a:t>
            </a:r>
          </a:p>
          <a:p>
            <a:r>
              <a:rPr lang="en-GB" dirty="0"/>
              <a:t>H</a:t>
            </a:r>
            <a:r>
              <a:rPr lang="en-GB" dirty="0" smtClean="0"/>
              <a:t>ow  working relations are developed, </a:t>
            </a:r>
          </a:p>
          <a:p>
            <a:r>
              <a:rPr lang="en-GB" dirty="0" smtClean="0"/>
              <a:t>Organisational </a:t>
            </a:r>
            <a:r>
              <a:rPr lang="en-GB" dirty="0" smtClean="0"/>
              <a:t>behaviour as they plan it out</a:t>
            </a:r>
          </a:p>
          <a:p>
            <a:r>
              <a:rPr lang="en-GB" dirty="0"/>
              <a:t>B</a:t>
            </a:r>
            <a:r>
              <a:rPr lang="en-GB" dirty="0" smtClean="0"/>
              <a:t>ehaviour and </a:t>
            </a:r>
            <a:r>
              <a:rPr lang="en-GB" dirty="0" err="1" smtClean="0"/>
              <a:t>sensemaking</a:t>
            </a:r>
            <a:r>
              <a:rPr lang="en-GB" dirty="0" smtClean="0"/>
              <a:t> while in action.</a:t>
            </a:r>
          </a:p>
          <a:p>
            <a:r>
              <a:rPr lang="en-GB" dirty="0" smtClean="0"/>
              <a:t>What makes a successful collaboration? </a:t>
            </a:r>
          </a:p>
          <a:p>
            <a:r>
              <a:rPr lang="en-GB" dirty="0" smtClean="0"/>
              <a:t>How far are they repeatable? </a:t>
            </a:r>
          </a:p>
          <a:p>
            <a:r>
              <a:rPr lang="en-GB" dirty="0" smtClean="0"/>
              <a:t>How far are they flexible? </a:t>
            </a:r>
          </a:p>
          <a:p>
            <a:r>
              <a:rPr lang="en-GB" dirty="0" smtClean="0"/>
              <a:t>Do they genuinely reflect an industry attempting to be more nimble around experimentation?</a:t>
            </a:r>
            <a:endParaRPr lang="en-GB" dirty="0"/>
          </a:p>
        </p:txBody>
      </p:sp>
    </p:spTree>
    <p:extLst>
      <p:ext uri="{BB962C8B-B14F-4D97-AF65-F5344CB8AC3E}">
        <p14:creationId xmlns:p14="http://schemas.microsoft.com/office/powerpoint/2010/main" val="41197421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From that will assess:</a:t>
            </a:r>
            <a:endParaRPr lang="en-GB" dirty="0"/>
          </a:p>
        </p:txBody>
      </p:sp>
      <p:sp>
        <p:nvSpPr>
          <p:cNvPr id="3" name="Content Placeholder 2"/>
          <p:cNvSpPr>
            <a:spLocks noGrp="1"/>
          </p:cNvSpPr>
          <p:nvPr>
            <p:ph idx="1"/>
          </p:nvPr>
        </p:nvSpPr>
        <p:spPr/>
        <p:txBody>
          <a:bodyPr>
            <a:normAutofit/>
          </a:bodyPr>
          <a:lstStyle/>
          <a:p>
            <a:r>
              <a:rPr lang="en-GB" dirty="0" smtClean="0"/>
              <a:t>Are the collaborations definitely different/new?</a:t>
            </a:r>
            <a:endParaRPr lang="en-GB" dirty="0"/>
          </a:p>
          <a:p>
            <a:r>
              <a:rPr lang="en-GB" dirty="0" smtClean="0"/>
              <a:t>If so how?</a:t>
            </a:r>
          </a:p>
          <a:p>
            <a:r>
              <a:rPr lang="en-GB" dirty="0" smtClean="0"/>
              <a:t>What is the fit with the other creative industries?</a:t>
            </a:r>
          </a:p>
          <a:p>
            <a:pPr marL="342900" lvl="1" indent="-342900">
              <a:buFont typeface="Arial" panose="020B0604020202020204" pitchFamily="34" charset="0"/>
              <a:buChar char="•"/>
            </a:pPr>
            <a:r>
              <a:rPr lang="en-GB" sz="3200" smtClean="0"/>
              <a:t>Is </a:t>
            </a:r>
            <a:r>
              <a:rPr lang="en-GB" sz="3200" dirty="0" smtClean="0"/>
              <a:t>this significant enough to reflect structural change?</a:t>
            </a:r>
          </a:p>
          <a:p>
            <a:pPr marL="457200" lvl="1" indent="0">
              <a:buNone/>
            </a:pPr>
            <a:endParaRPr lang="en-GB" dirty="0" smtClean="0"/>
          </a:p>
          <a:p>
            <a:pPr lvl="1"/>
            <a:endParaRPr lang="en-GB" dirty="0"/>
          </a:p>
          <a:p>
            <a:pPr lvl="1"/>
            <a:endParaRPr lang="en-GB" dirty="0"/>
          </a:p>
        </p:txBody>
      </p:sp>
    </p:spTree>
    <p:extLst>
      <p:ext uri="{BB962C8B-B14F-4D97-AF65-F5344CB8AC3E}">
        <p14:creationId xmlns:p14="http://schemas.microsoft.com/office/powerpoint/2010/main" val="33313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results…</a:t>
            </a:r>
            <a:endParaRPr lang="en-GB" dirty="0"/>
          </a:p>
        </p:txBody>
      </p:sp>
      <p:sp>
        <p:nvSpPr>
          <p:cNvPr id="3" name="Content Placeholder 2"/>
          <p:cNvSpPr>
            <a:spLocks noGrp="1"/>
          </p:cNvSpPr>
          <p:nvPr>
            <p:ph idx="1"/>
          </p:nvPr>
        </p:nvSpPr>
        <p:spPr/>
        <p:txBody>
          <a:bodyPr>
            <a:normAutofit/>
          </a:bodyPr>
          <a:lstStyle/>
          <a:p>
            <a:r>
              <a:rPr lang="en-GB" dirty="0" smtClean="0"/>
              <a:t>If the results show that there isn’t significant difference in the collaborations, given the context, should there not be more movement towards cross-sector collaboration?</a:t>
            </a:r>
          </a:p>
          <a:p>
            <a:endParaRPr lang="en-GB" dirty="0" smtClean="0"/>
          </a:p>
        </p:txBody>
      </p:sp>
    </p:spTree>
    <p:extLst>
      <p:ext uri="{BB962C8B-B14F-4D97-AF65-F5344CB8AC3E}">
        <p14:creationId xmlns:p14="http://schemas.microsoft.com/office/powerpoint/2010/main" val="3471527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If the results show there is change.. </a:t>
            </a:r>
            <a:endParaRPr lang="en-GB" dirty="0"/>
          </a:p>
        </p:txBody>
      </p:sp>
      <p:sp>
        <p:nvSpPr>
          <p:cNvPr id="3" name="Content Placeholder 2"/>
          <p:cNvSpPr>
            <a:spLocks noGrp="1"/>
          </p:cNvSpPr>
          <p:nvPr>
            <p:ph idx="1"/>
          </p:nvPr>
        </p:nvSpPr>
        <p:spPr/>
        <p:txBody>
          <a:bodyPr/>
          <a:lstStyle/>
          <a:p>
            <a:r>
              <a:rPr lang="en-GB" dirty="0" smtClean="0"/>
              <a:t>This may indicate not just that it is a reflection of structural change but a driver?</a:t>
            </a:r>
          </a:p>
          <a:p>
            <a:r>
              <a:rPr lang="en-GB" dirty="0" smtClean="0"/>
              <a:t>What wider economic/organisational effects might it have?</a:t>
            </a:r>
          </a:p>
          <a:p>
            <a:r>
              <a:rPr lang="en-GB" dirty="0" smtClean="0"/>
              <a:t>And what about the changing consumer….?</a:t>
            </a:r>
          </a:p>
          <a:p>
            <a:pPr lvl="1"/>
            <a:r>
              <a:rPr lang="en-GB" dirty="0" smtClean="0"/>
              <a:t>Do they notice (or need to)? </a:t>
            </a:r>
          </a:p>
          <a:p>
            <a:pPr lvl="1"/>
            <a:r>
              <a:rPr lang="en-GB" dirty="0" smtClean="0"/>
              <a:t>Can we get ahead of the curve?</a:t>
            </a:r>
          </a:p>
          <a:p>
            <a:endParaRPr lang="en-GB" dirty="0"/>
          </a:p>
        </p:txBody>
      </p:sp>
    </p:spTree>
    <p:extLst>
      <p:ext uri="{BB962C8B-B14F-4D97-AF65-F5344CB8AC3E}">
        <p14:creationId xmlns:p14="http://schemas.microsoft.com/office/powerpoint/2010/main" val="35095350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About similarities between industries</a:t>
            </a:r>
          </a:p>
          <a:p>
            <a:endParaRPr lang="en-GB" dirty="0"/>
          </a:p>
          <a:p>
            <a:r>
              <a:rPr lang="en-GB" dirty="0" smtClean="0"/>
              <a:t>But also about differences - for learning and experimentation</a:t>
            </a:r>
          </a:p>
        </p:txBody>
      </p:sp>
    </p:spTree>
    <p:extLst>
      <p:ext uri="{BB962C8B-B14F-4D97-AF65-F5344CB8AC3E}">
        <p14:creationId xmlns:p14="http://schemas.microsoft.com/office/powerpoint/2010/main" val="24341877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 need to form ‘more partnerships with sister creative industries’ </a:t>
            </a:r>
            <a:r>
              <a:rPr lang="en-GB" i="1" dirty="0"/>
              <a:t>Stephen Page, CEO, Faber </a:t>
            </a:r>
            <a:r>
              <a:rPr lang="en-GB" i="1" dirty="0" smtClean="0"/>
              <a:t>(2011)</a:t>
            </a:r>
            <a:endParaRPr lang="en-GB" i="1" dirty="0" smtClean="0"/>
          </a:p>
          <a:p>
            <a:endParaRPr lang="en-GB" dirty="0"/>
          </a:p>
          <a:p>
            <a:r>
              <a:rPr lang="en-GB" dirty="0" smtClean="0"/>
              <a:t>‘The </a:t>
            </a:r>
            <a:r>
              <a:rPr lang="en-GB" dirty="0"/>
              <a:t>m</a:t>
            </a:r>
            <a:r>
              <a:rPr lang="en-GB" dirty="0" smtClean="0"/>
              <a:t>odel for tomorrow is try everything, make mistakes, fail, fail better’ </a:t>
            </a:r>
            <a:r>
              <a:rPr lang="en-GB" i="1" dirty="0" smtClean="0"/>
              <a:t>Neil </a:t>
            </a:r>
            <a:r>
              <a:rPr lang="en-GB" i="1" dirty="0" err="1" smtClean="0"/>
              <a:t>Gaiman</a:t>
            </a:r>
            <a:r>
              <a:rPr lang="en-GB" i="1" dirty="0" smtClean="0"/>
              <a:t>, </a:t>
            </a:r>
            <a:r>
              <a:rPr lang="en-GB" i="1" dirty="0" smtClean="0"/>
              <a:t>Author (2013).</a:t>
            </a:r>
            <a:endParaRPr lang="en-GB" i="1" dirty="0" smtClean="0"/>
          </a:p>
          <a:p>
            <a:endParaRPr lang="en-GB" dirty="0" smtClean="0"/>
          </a:p>
          <a:p>
            <a:endParaRPr lang="en-GB" dirty="0"/>
          </a:p>
        </p:txBody>
      </p:sp>
    </p:spTree>
    <p:extLst>
      <p:ext uri="{BB962C8B-B14F-4D97-AF65-F5344CB8AC3E}">
        <p14:creationId xmlns:p14="http://schemas.microsoft.com/office/powerpoint/2010/main" val="3872975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Questions?</a:t>
            </a:r>
            <a:endParaRPr lang="en-GB" dirty="0"/>
          </a:p>
        </p:txBody>
      </p:sp>
    </p:spTree>
    <p:extLst>
      <p:ext uri="{BB962C8B-B14F-4D97-AF65-F5344CB8AC3E}">
        <p14:creationId xmlns:p14="http://schemas.microsoft.com/office/powerpoint/2010/main" val="49473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Changing Industry</a:t>
            </a:r>
            <a:endParaRPr lang="en-GB" dirty="0"/>
          </a:p>
        </p:txBody>
      </p:sp>
      <p:sp>
        <p:nvSpPr>
          <p:cNvPr id="5" name="Content Placeholder 4"/>
          <p:cNvSpPr>
            <a:spLocks noGrp="1"/>
          </p:cNvSpPr>
          <p:nvPr>
            <p:ph idx="1"/>
          </p:nvPr>
        </p:nvSpPr>
        <p:spPr/>
        <p:txBody>
          <a:bodyPr>
            <a:normAutofit/>
          </a:bodyPr>
          <a:lstStyle/>
          <a:p>
            <a:r>
              <a:rPr lang="en-GB" dirty="0" smtClean="0"/>
              <a:t>Technology changes – production and product</a:t>
            </a:r>
          </a:p>
          <a:p>
            <a:r>
              <a:rPr lang="en-GB" dirty="0" smtClean="0"/>
              <a:t>New intermediaries</a:t>
            </a:r>
          </a:p>
          <a:p>
            <a:r>
              <a:rPr lang="en-GB" dirty="0" err="1" smtClean="0"/>
              <a:t>Prosumers</a:t>
            </a:r>
            <a:r>
              <a:rPr lang="en-GB" dirty="0" smtClean="0"/>
              <a:t> – direct to market</a:t>
            </a:r>
          </a:p>
          <a:p>
            <a:r>
              <a:rPr lang="en-GB" dirty="0" smtClean="0"/>
              <a:t>Blurring boundaries, format shifts</a:t>
            </a:r>
          </a:p>
          <a:p>
            <a:r>
              <a:rPr lang="en-GB" dirty="0" smtClean="0"/>
              <a:t>Consumer behaviour – purchasing patterns and expectation of free</a:t>
            </a:r>
          </a:p>
          <a:p>
            <a:r>
              <a:rPr lang="en-GB" dirty="0" smtClean="0"/>
              <a:t>Proliferation of business models</a:t>
            </a:r>
            <a:r>
              <a:rPr lang="en-GB" dirty="0"/>
              <a:t> </a:t>
            </a:r>
            <a:r>
              <a:rPr lang="en-GB" dirty="0" smtClean="0"/>
              <a:t>&amp; pioneers</a:t>
            </a:r>
          </a:p>
          <a:p>
            <a:endParaRPr lang="en-GB" dirty="0"/>
          </a:p>
        </p:txBody>
      </p:sp>
    </p:spTree>
    <p:extLst>
      <p:ext uri="{BB962C8B-B14F-4D97-AF65-F5344CB8AC3E}">
        <p14:creationId xmlns:p14="http://schemas.microsoft.com/office/powerpoint/2010/main" val="156897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Media Convergence is more than simply a technological shift. Convergence alters the relationship between existing technologies industries, markets, genres and audiences. Convergence alters the logic by which media companies operate and by which media consumers process news and entertainment.</a:t>
            </a:r>
          </a:p>
          <a:p>
            <a:r>
              <a:rPr lang="en-GB" i="1" dirty="0" smtClean="0"/>
              <a:t>Jenkins (2008) Convergence Culture.</a:t>
            </a:r>
            <a:endParaRPr lang="en-GB" i="1" dirty="0"/>
          </a:p>
        </p:txBody>
      </p:sp>
    </p:spTree>
    <p:extLst>
      <p:ext uri="{BB962C8B-B14F-4D97-AF65-F5344CB8AC3E}">
        <p14:creationId xmlns:p14="http://schemas.microsoft.com/office/powerpoint/2010/main" val="3627083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This presentation</a:t>
            </a:r>
            <a:endParaRPr lang="en-GB" dirty="0"/>
          </a:p>
        </p:txBody>
      </p:sp>
      <p:sp>
        <p:nvSpPr>
          <p:cNvPr id="5" name="Content Placeholder 4"/>
          <p:cNvSpPr>
            <a:spLocks noGrp="1"/>
          </p:cNvSpPr>
          <p:nvPr>
            <p:ph idx="1"/>
          </p:nvPr>
        </p:nvSpPr>
        <p:spPr/>
        <p:txBody>
          <a:bodyPr>
            <a:normAutofit/>
          </a:bodyPr>
          <a:lstStyle/>
          <a:p>
            <a:r>
              <a:rPr lang="en-GB" dirty="0" smtClean="0"/>
              <a:t>Context for my research – the wider creative industries</a:t>
            </a:r>
          </a:p>
          <a:p>
            <a:r>
              <a:rPr lang="en-GB" dirty="0" smtClean="0"/>
              <a:t>Agenda for my research – the nature and style of collaboration within publishing.</a:t>
            </a:r>
          </a:p>
          <a:p>
            <a:endParaRPr lang="en-GB" dirty="0"/>
          </a:p>
          <a:p>
            <a:r>
              <a:rPr lang="en-GB" dirty="0" smtClean="0"/>
              <a:t>Collaboration – here focusing on digital product development.</a:t>
            </a:r>
          </a:p>
          <a:p>
            <a:pPr marL="0" indent="0">
              <a:buNone/>
            </a:pPr>
            <a:endParaRPr lang="en-GB" dirty="0" smtClean="0"/>
          </a:p>
          <a:p>
            <a:endParaRPr lang="en-GB" dirty="0"/>
          </a:p>
          <a:p>
            <a:pPr marL="0" indent="0">
              <a:buNone/>
            </a:pPr>
            <a:endParaRPr lang="en-GB" dirty="0"/>
          </a:p>
        </p:txBody>
      </p:sp>
    </p:spTree>
    <p:extLst>
      <p:ext uri="{BB962C8B-B14F-4D97-AF65-F5344CB8AC3E}">
        <p14:creationId xmlns:p14="http://schemas.microsoft.com/office/powerpoint/2010/main" val="1495591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Publishing through the lens of creative industry thinking</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4 models of creative industries</a:t>
            </a:r>
          </a:p>
          <a:p>
            <a:pPr marL="514350" indent="-514350">
              <a:buFont typeface="+mj-lt"/>
              <a:buAutoNum type="arabicPeriod"/>
            </a:pPr>
            <a:r>
              <a:rPr lang="en-GB" dirty="0" smtClean="0"/>
              <a:t>Characteristics of creative industries</a:t>
            </a:r>
          </a:p>
          <a:p>
            <a:pPr marL="514350" indent="-514350">
              <a:buFont typeface="+mj-lt"/>
              <a:buAutoNum type="arabicPeriod"/>
            </a:pPr>
            <a:r>
              <a:rPr lang="en-GB" dirty="0" smtClean="0"/>
              <a:t>Similar </a:t>
            </a:r>
            <a:r>
              <a:rPr lang="en-GB" dirty="0"/>
              <a:t>c</a:t>
            </a:r>
            <a:r>
              <a:rPr lang="en-GB" dirty="0" smtClean="0"/>
              <a:t>hallenges</a:t>
            </a:r>
          </a:p>
          <a:p>
            <a:pPr marL="514350" indent="-514350">
              <a:buFont typeface="+mj-lt"/>
              <a:buAutoNum type="arabicPeriod"/>
            </a:pPr>
            <a:r>
              <a:rPr lang="en-GB" dirty="0" smtClean="0"/>
              <a:t>Wider creative industry theory, economics and networks</a:t>
            </a:r>
          </a:p>
          <a:p>
            <a:pPr marL="514350" indent="-514350">
              <a:buFont typeface="+mj-lt"/>
              <a:buAutoNum type="arabicPeriod"/>
            </a:pPr>
            <a:r>
              <a:rPr lang="en-GB" dirty="0" smtClean="0"/>
              <a:t>Studying collaborations – similarities and differences</a:t>
            </a:r>
          </a:p>
          <a:p>
            <a:pPr marL="514350" indent="-514350">
              <a:buFont typeface="+mj-lt"/>
              <a:buAutoNum type="arabicPeriod"/>
            </a:pPr>
            <a:r>
              <a:rPr lang="en-GB" dirty="0" smtClean="0"/>
              <a:t>What the research will do</a:t>
            </a:r>
            <a:endParaRPr lang="en-GB" dirty="0"/>
          </a:p>
        </p:txBody>
      </p:sp>
    </p:spTree>
    <p:extLst>
      <p:ext uri="{BB962C8B-B14F-4D97-AF65-F5344CB8AC3E}">
        <p14:creationId xmlns:p14="http://schemas.microsoft.com/office/powerpoint/2010/main" val="3767194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publishing value chain has remained relatively consistent since the invention of the printing press…’</a:t>
            </a:r>
          </a:p>
          <a:p>
            <a:endParaRPr lang="en-GB" dirty="0"/>
          </a:p>
          <a:p>
            <a:r>
              <a:rPr lang="en-GB" dirty="0" smtClean="0"/>
              <a:t>‘The traditional value chain…is being disrupted and disintermediated at every stage’</a:t>
            </a:r>
          </a:p>
          <a:p>
            <a:pPr marL="0" indent="0">
              <a:buNone/>
            </a:pPr>
            <a:r>
              <a:rPr lang="en-GB" i="1" dirty="0" smtClean="0"/>
              <a:t> Ray Murray and Squires (2013)</a:t>
            </a:r>
            <a:endParaRPr lang="en-GB" i="1" dirty="0"/>
          </a:p>
        </p:txBody>
      </p:sp>
    </p:spTree>
    <p:extLst>
      <p:ext uri="{BB962C8B-B14F-4D97-AF65-F5344CB8AC3E}">
        <p14:creationId xmlns:p14="http://schemas.microsoft.com/office/powerpoint/2010/main" val="4220328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endParaRPr lang="en-GB" dirty="0"/>
          </a:p>
          <a:p>
            <a:r>
              <a:rPr lang="en-GB" dirty="0" smtClean="0"/>
              <a:t>‘Technological advance in publishing has centred around solving supply’ </a:t>
            </a:r>
            <a:r>
              <a:rPr lang="en-GB" i="1" dirty="0" smtClean="0"/>
              <a:t>Nash </a:t>
            </a:r>
            <a:r>
              <a:rPr lang="en-GB" i="1" dirty="0" smtClean="0"/>
              <a:t>(2010)</a:t>
            </a:r>
            <a:endParaRPr lang="en-GB" i="1" dirty="0" smtClean="0"/>
          </a:p>
          <a:p>
            <a:endParaRPr lang="en-GB" dirty="0"/>
          </a:p>
        </p:txBody>
      </p:sp>
    </p:spTree>
    <p:extLst>
      <p:ext uri="{BB962C8B-B14F-4D97-AF65-F5344CB8AC3E}">
        <p14:creationId xmlns:p14="http://schemas.microsoft.com/office/powerpoint/2010/main" val="1990609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1246</Words>
  <Application>Microsoft Office PowerPoint</Application>
  <PresentationFormat>On-screen Show (4:3)</PresentationFormat>
  <Paragraphs>180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Digital convergence and collaboration culture: Publishing in the context of the wider creative industries. </vt:lpstr>
      <vt:lpstr>PowerPoint Presentation</vt:lpstr>
      <vt:lpstr>PowerPoint Presentation</vt:lpstr>
      <vt:lpstr>Changing Industry</vt:lpstr>
      <vt:lpstr>PowerPoint Presentation</vt:lpstr>
      <vt:lpstr>This presentation</vt:lpstr>
      <vt:lpstr>Publishing through the lens of creative industry thinking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look at the wider context?</vt:lpstr>
      <vt:lpstr>Model 1</vt:lpstr>
      <vt:lpstr>Model 2</vt:lpstr>
      <vt:lpstr>Model 3</vt:lpstr>
      <vt:lpstr>Model 4</vt:lpstr>
      <vt:lpstr>Issues with models</vt:lpstr>
      <vt:lpstr>Characteristics of creative industries</vt:lpstr>
      <vt:lpstr>PowerPoint Presentation</vt:lpstr>
      <vt:lpstr>Challenges faced by all</vt:lpstr>
      <vt:lpstr>PowerPoint Presentation</vt:lpstr>
      <vt:lpstr>PowerPoint Presentation</vt:lpstr>
      <vt:lpstr>PowerPoint Presentation</vt:lpstr>
      <vt:lpstr> The phenomenon of new styles of collaboration </vt:lpstr>
      <vt:lpstr>PowerPoint Presentation</vt:lpstr>
      <vt:lpstr>Study these collaborations to ascertain:</vt:lpstr>
      <vt:lpstr>Collaborations around renewal</vt:lpstr>
      <vt:lpstr>Research approach</vt:lpstr>
      <vt:lpstr>Theoretical frameworks</vt:lpstr>
      <vt:lpstr>To explore</vt:lpstr>
      <vt:lpstr>From that will assess:</vt:lpstr>
      <vt:lpstr>The results…</vt:lpstr>
      <vt:lpstr>If the results show there is change..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convergence and collaboration culture: Publishing in the context of the wider creative industries.</dc:title>
  <dc:creator>frania</dc:creator>
  <cp:lastModifiedBy>frania</cp:lastModifiedBy>
  <cp:revision>48</cp:revision>
  <dcterms:created xsi:type="dcterms:W3CDTF">2014-05-13T08:45:50Z</dcterms:created>
  <dcterms:modified xsi:type="dcterms:W3CDTF">2014-05-22T09:44:05Z</dcterms:modified>
</cp:coreProperties>
</file>